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MOV" ContentType="video/unknown"/>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61" r:id="rId1"/>
  </p:sldMasterIdLst>
  <p:sldIdLst>
    <p:sldId id="256" r:id="rId2"/>
    <p:sldId id="261" r:id="rId3"/>
    <p:sldId id="257" r:id="rId4"/>
    <p:sldId id="258" r:id="rId5"/>
    <p:sldId id="259" r:id="rId6"/>
    <p:sldId id="260" r:id="rId7"/>
    <p:sldId id="262" r:id="rId8"/>
    <p:sldId id="263" r:id="rId9"/>
    <p:sldId id="264" r:id="rId10"/>
    <p:sldId id="265" r:id="rId11"/>
    <p:sldId id="271" r:id="rId12"/>
    <p:sldId id="272" r:id="rId13"/>
    <p:sldId id="273" r:id="rId14"/>
    <p:sldId id="267" r:id="rId15"/>
    <p:sldId id="266" r:id="rId16"/>
    <p:sldId id="268" r:id="rId17"/>
    <p:sldId id="269" r:id="rId18"/>
    <p:sldId id="270" r:id="rId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2" d="100"/>
          <a:sy n="102" d="100"/>
        </p:scale>
        <p:origin x="-1472" y="-17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interSettings" Target="printerSettings/printerSettings1.bin"/><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ound Diagonal Corner Rectangle 6"/>
          <p:cNvSpPr/>
          <p:nvPr/>
        </p:nvSpPr>
        <p:spPr>
          <a:xfrm>
            <a:off x="164592" y="146304"/>
            <a:ext cx="8814816"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Title 7"/>
          <p:cNvSpPr>
            <a:spLocks noGrp="1"/>
          </p:cNvSpPr>
          <p:nvPr>
            <p:ph type="ctrTitle"/>
          </p:nvPr>
        </p:nvSpPr>
        <p:spPr>
          <a:xfrm>
            <a:off x="464234" y="381001"/>
            <a:ext cx="8229600" cy="2209800"/>
          </a:xfrm>
        </p:spPr>
        <p:txBody>
          <a:bodyPr lIns="45720" rIns="228600" anchor="b">
            <a:normAutofit/>
          </a:bodyPr>
          <a:lstStyle>
            <a:lvl1pPr marL="0" algn="r">
              <a:defRPr sz="4800"/>
            </a:lvl1pPr>
            <a:extLst/>
          </a:lstStyle>
          <a:p>
            <a:r>
              <a:rPr kumimoji="0" lang="en-US" smtClean="0"/>
              <a:t>Click to edit Master title style</a:t>
            </a:r>
            <a:endParaRPr kumimoji="0" lang="en-US"/>
          </a:p>
        </p:txBody>
      </p:sp>
      <p:sp>
        <p:nvSpPr>
          <p:cNvPr id="9" name="Subtitle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sp>
        <p:nvSpPr>
          <p:cNvPr id="10" name="Date Placeholder 9"/>
          <p:cNvSpPr>
            <a:spLocks noGrp="1"/>
          </p:cNvSpPr>
          <p:nvPr>
            <p:ph type="dt" sz="half" idx="10"/>
          </p:nvPr>
        </p:nvSpPr>
        <p:spPr>
          <a:xfrm>
            <a:off x="5562600" y="6509004"/>
            <a:ext cx="3002280" cy="274320"/>
          </a:xfrm>
        </p:spPr>
        <p:txBody>
          <a:bodyPr vert="horz" rtlCol="0"/>
          <a:lstStyle>
            <a:extLst/>
          </a:lstStyle>
          <a:p>
            <a:fld id="{014E6E1E-8AF1-BD47-BC35-ED143BE77AAD}" type="datetimeFigureOut">
              <a:rPr lang="en-US" smtClean="0"/>
              <a:t>4/11/13</a:t>
            </a:fld>
            <a:endParaRPr lang="en-US"/>
          </a:p>
        </p:txBody>
      </p:sp>
      <p:sp>
        <p:nvSpPr>
          <p:cNvPr id="11" name="Slide Number Placeholder 10"/>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2D57B0AA-AC8E-4463-ADAC-E87D09B82E4F}" type="slidenum">
              <a:rPr lang="en-US" smtClean="0"/>
              <a:t>‹#›</a:t>
            </a:fld>
            <a:endParaRPr lang="en-US"/>
          </a:p>
        </p:txBody>
      </p:sp>
      <p:sp>
        <p:nvSpPr>
          <p:cNvPr id="12" name="Footer Placeholder 11"/>
          <p:cNvSpPr>
            <a:spLocks noGrp="1"/>
          </p:cNvSpPr>
          <p:nvPr>
            <p:ph type="ftr" sz="quarter" idx="12"/>
          </p:nvPr>
        </p:nvSpPr>
        <p:spPr>
          <a:xfrm>
            <a:off x="1600200" y="6509004"/>
            <a:ext cx="3907464" cy="274320"/>
          </a:xfrm>
        </p:spPr>
        <p:txBody>
          <a:bodyPr vert="horz" rtlCol="0"/>
          <a:lstStyle>
            <a:extLst/>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014E6E1E-8AF1-BD47-BC35-ED143BE77AAD}" type="datetimeFigureOut">
              <a:rPr lang="en-US" smtClean="0"/>
              <a:t>4/11/13</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688D6B3A-EE0E-C541-A2CC-69B9658F646A}"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lgn="l">
              <a:defRPr/>
            </a:lvl1pPr>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014E6E1E-8AF1-BD47-BC35-ED143BE77AAD}" type="datetimeFigureOut">
              <a:rPr lang="en-US" smtClean="0"/>
              <a:t>4/11/13</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688D6B3A-EE0E-C541-A2CC-69B9658F646A}"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014E6E1E-8AF1-BD47-BC35-ED143BE77AAD}" type="datetimeFigureOut">
              <a:rPr lang="en-US" smtClean="0"/>
              <a:t>4/11/13</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688D6B3A-EE0E-C541-A2CC-69B9658F646A}"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7" name="Rectangle 6"/>
          <p:cNvSpPr/>
          <p:nvPr/>
        </p:nvSpPr>
        <p:spPr>
          <a:xfrm>
            <a:off x="1000128" y="3267456"/>
            <a:ext cx="74066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3287713"/>
            <a:ext cx="7772400" cy="1509712"/>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a:xfrm>
            <a:off x="5562600" y="6513670"/>
            <a:ext cx="3002280" cy="274320"/>
          </a:xfrm>
        </p:spPr>
        <p:txBody>
          <a:bodyPr vert="horz" rtlCol="0"/>
          <a:lstStyle>
            <a:extLst/>
          </a:lstStyle>
          <a:p>
            <a:fld id="{014E6E1E-8AF1-BD47-BC35-ED143BE77AAD}" type="datetimeFigureOut">
              <a:rPr lang="en-US" smtClean="0"/>
              <a:t>4/11/13</a:t>
            </a:fld>
            <a:endParaRPr lang="en-US"/>
          </a:p>
        </p:txBody>
      </p:sp>
      <p:sp>
        <p:nvSpPr>
          <p:cNvPr id="9" name="Slide Number Placeholder 8"/>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688D6B3A-EE0E-C541-A2CC-69B9658F646A}" type="slidenum">
              <a:rPr lang="en-US" smtClean="0"/>
              <a:t>‹#›</a:t>
            </a:fld>
            <a:endParaRPr lang="en-US"/>
          </a:p>
        </p:txBody>
      </p:sp>
      <p:sp>
        <p:nvSpPr>
          <p:cNvPr id="10" name="Footer Placeholder 9"/>
          <p:cNvSpPr>
            <a:spLocks noGrp="1"/>
          </p:cNvSpPr>
          <p:nvPr>
            <p:ph type="ftr" sz="quarter" idx="12"/>
          </p:nvPr>
        </p:nvSpPr>
        <p:spPr>
          <a:xfrm>
            <a:off x="1600200" y="6513670"/>
            <a:ext cx="3907464" cy="274320"/>
          </a:xfrm>
        </p:spPr>
        <p:txBody>
          <a:bodyPr vert="horz" rtlCol="0"/>
          <a:lstStyle>
            <a:extLst/>
          </a:lstStyle>
          <a:p>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014E6E1E-8AF1-BD47-BC35-ED143BE77AAD}" type="datetimeFigureOut">
              <a:rPr lang="en-US" smtClean="0"/>
              <a:t>4/11/13</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a:xfrm>
            <a:off x="8641080" y="6514568"/>
            <a:ext cx="464288" cy="274320"/>
          </a:xfrm>
        </p:spPr>
        <p:txBody>
          <a:bodyPr/>
          <a:lstStyle>
            <a:extLst/>
          </a:lstStyle>
          <a:p>
            <a:fld id="{688D6B3A-EE0E-C541-A2CC-69B9658F646A}" type="slidenum">
              <a:rPr lang="en-US" smtClean="0"/>
              <a:t>‹#›</a:t>
            </a:fld>
            <a:endParaRPr lang="en-US"/>
          </a:p>
        </p:txBody>
      </p:sp>
      <p:sp>
        <p:nvSpPr>
          <p:cNvPr id="10" name="Rectangle 9"/>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p:cNvSpPr/>
          <p:nvPr/>
        </p:nvSpPr>
        <p:spPr>
          <a:xfrm>
            <a:off x="616744"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a:p>
        </p:txBody>
      </p:sp>
      <p:sp>
        <p:nvSpPr>
          <p:cNvPr id="11" name="Rectangle 10"/>
          <p:cNvSpPr/>
          <p:nvPr/>
        </p:nvSpPr>
        <p:spPr>
          <a:xfrm>
            <a:off x="4800600"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a:p>
        </p:txBody>
      </p:sp>
      <p:sp>
        <p:nvSpPr>
          <p:cNvPr id="2" name="Title 1"/>
          <p:cNvSpPr>
            <a:spLocks noGrp="1"/>
          </p:cNvSpPr>
          <p:nvPr>
            <p:ph type="title"/>
          </p:nvPr>
        </p:nvSpPr>
        <p:spPr>
          <a:xfrm>
            <a:off x="457200" y="251948"/>
            <a:ext cx="8229600" cy="1143000"/>
          </a:xfrm>
        </p:spPr>
        <p:txBody>
          <a:bodyPr anchor="b"/>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941763"/>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014E6E1E-8AF1-BD47-BC35-ED143BE77AAD}" type="datetimeFigureOut">
              <a:rPr lang="en-US" smtClean="0"/>
              <a:t>4/11/13</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a:xfrm>
            <a:off x="8641080" y="6514568"/>
            <a:ext cx="464288" cy="274320"/>
          </a:xfrm>
        </p:spPr>
        <p:txBody>
          <a:bodyPr/>
          <a:lstStyle>
            <a:extLst/>
          </a:lstStyle>
          <a:p>
            <a:fld id="{688D6B3A-EE0E-C541-A2CC-69B9658F646A}"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53218"/>
            <a:ext cx="8229600" cy="1143000"/>
          </a:xfrm>
        </p:spPr>
        <p:txBody>
          <a:bodyPr/>
          <a:lstStyle>
            <a:extLst/>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extLst/>
          </a:lstStyle>
          <a:p>
            <a:fld id="{014E6E1E-8AF1-BD47-BC35-ED143BE77AAD}" type="datetimeFigureOut">
              <a:rPr lang="en-US" smtClean="0"/>
              <a:t>4/11/13</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688D6B3A-EE0E-C541-A2CC-69B9658F646A}" type="slidenum">
              <a:rPr lang="en-US" smtClean="0"/>
              <a:t>‹#›</a:t>
            </a:fld>
            <a:endParaRPr lang="en-US"/>
          </a:p>
        </p:txBody>
      </p:sp>
      <p:sp>
        <p:nvSpPr>
          <p:cNvPr id="7" name="Rectangle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014E6E1E-8AF1-BD47-BC35-ED143BE77AAD}" type="datetimeFigureOut">
              <a:rPr lang="en-US" smtClean="0"/>
              <a:t>4/11/13</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688D6B3A-EE0E-C541-A2CC-69B9658F646A}"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8" name="Rectangle 7"/>
          <p:cNvSpPr/>
          <p:nvPr/>
        </p:nvSpPr>
        <p:spPr>
          <a:xfrm>
            <a:off x="5057552" y="105765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Title 1"/>
          <p:cNvSpPr>
            <a:spLocks noGrp="1"/>
          </p:cNvSpPr>
          <p:nvPr>
            <p:ph type="title"/>
          </p:nvPr>
        </p:nvSpPr>
        <p:spPr>
          <a:xfrm>
            <a:off x="4963136" y="304800"/>
            <a:ext cx="3931920" cy="762000"/>
          </a:xfrm>
        </p:spPr>
        <p:txBody>
          <a:bodyPr anchor="b"/>
          <a:lstStyle>
            <a:lvl1pPr marL="0" algn="r">
              <a:buNone/>
              <a:defRPr sz="2000" b="1"/>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9" name="Date Placeholder 8"/>
          <p:cNvSpPr>
            <a:spLocks noGrp="1"/>
          </p:cNvSpPr>
          <p:nvPr>
            <p:ph type="dt" sz="half" idx="10"/>
          </p:nvPr>
        </p:nvSpPr>
        <p:spPr>
          <a:xfrm>
            <a:off x="5562600" y="6513670"/>
            <a:ext cx="3002280" cy="274320"/>
          </a:xfrm>
        </p:spPr>
        <p:txBody>
          <a:bodyPr vert="horz" rtlCol="0"/>
          <a:lstStyle>
            <a:extLst/>
          </a:lstStyle>
          <a:p>
            <a:fld id="{014E6E1E-8AF1-BD47-BC35-ED143BE77AAD}" type="datetimeFigureOut">
              <a:rPr lang="en-US" smtClean="0"/>
              <a:t>4/11/13</a:t>
            </a:fld>
            <a:endParaRPr lang="en-US"/>
          </a:p>
        </p:txBody>
      </p:sp>
      <p:sp>
        <p:nvSpPr>
          <p:cNvPr id="10" name="Slide Number Placeholder 9"/>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2754ED01-E2A0-4C1E-8E21-014B99041579}" type="slidenum">
              <a:rPr lang="en-US" smtClean="0"/>
              <a:pPr/>
              <a:t>‹#›</a:t>
            </a:fld>
            <a:endParaRPr lang="en-US" dirty="0"/>
          </a:p>
        </p:txBody>
      </p:sp>
      <p:sp>
        <p:nvSpPr>
          <p:cNvPr id="11" name="Footer Placeholder 10"/>
          <p:cNvSpPr>
            <a:spLocks noGrp="1"/>
          </p:cNvSpPr>
          <p:nvPr>
            <p:ph type="ftr" sz="quarter" idx="12"/>
          </p:nvPr>
        </p:nvSpPr>
        <p:spPr>
          <a:xfrm>
            <a:off x="1600200" y="6513670"/>
            <a:ext cx="3907464" cy="274320"/>
          </a:xfrm>
        </p:spPr>
        <p:txBody>
          <a:bodyPr vert="horz" rtlCol="0"/>
          <a:lstStyle>
            <a:extLst/>
          </a:lstStyle>
          <a:p>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0443" y="4724400"/>
            <a:ext cx="5486400" cy="664536"/>
          </a:xfrm>
        </p:spPr>
        <p:txBody>
          <a:bodyPr anchor="b"/>
          <a:lstStyle>
            <a:lvl1pPr marL="0" algn="r">
              <a:buNone/>
              <a:defRPr sz="2000" b="1"/>
            </a:lvl1pPr>
            <a:extLst/>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13" name="Picture Placeholder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extLst/>
          </a:lstStyle>
          <a:p>
            <a:pPr marL="0" algn="l" rtl="0" eaLnBrk="1" latinLnBrk="0" hangingPunct="1"/>
            <a:r>
              <a:rPr kumimoji="0" lang="en-US" smtClean="0">
                <a:solidFill>
                  <a:schemeClr val="lt1"/>
                </a:solidFill>
                <a:latin typeface="+mn-lt"/>
                <a:ea typeface="+mn-ea"/>
                <a:cs typeface="+mn-cs"/>
              </a:rPr>
              <a:t>Drag picture to placeholder or click icon to add</a:t>
            </a:r>
            <a:endParaRPr kumimoji="0" lang="en-US" dirty="0">
              <a:solidFill>
                <a:schemeClr val="lt1"/>
              </a:solidFill>
              <a:latin typeface="+mn-lt"/>
              <a:ea typeface="+mn-ea"/>
              <a:cs typeface="+mn-cs"/>
            </a:endParaRPr>
          </a:p>
        </p:txBody>
      </p:sp>
      <p:sp>
        <p:nvSpPr>
          <p:cNvPr id="8" name="Date Placeholder 7"/>
          <p:cNvSpPr>
            <a:spLocks noGrp="1"/>
          </p:cNvSpPr>
          <p:nvPr>
            <p:ph type="dt" sz="half" idx="10"/>
          </p:nvPr>
        </p:nvSpPr>
        <p:spPr>
          <a:xfrm>
            <a:off x="5562600" y="6509004"/>
            <a:ext cx="3002280" cy="274320"/>
          </a:xfrm>
        </p:spPr>
        <p:txBody>
          <a:bodyPr vert="horz" rtlCol="0"/>
          <a:lstStyle>
            <a:extLst/>
          </a:lstStyle>
          <a:p>
            <a:fld id="{014E6E1E-8AF1-BD47-BC35-ED143BE77AAD}" type="datetimeFigureOut">
              <a:rPr lang="en-US" smtClean="0"/>
              <a:t>4/11/13</a:t>
            </a:fld>
            <a:endParaRPr lang="en-US"/>
          </a:p>
        </p:txBody>
      </p:sp>
      <p:sp>
        <p:nvSpPr>
          <p:cNvPr id="9" name="Slide Number Placeholder 8"/>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688D6B3A-EE0E-C541-A2CC-69B9658F646A}" type="slidenum">
              <a:rPr lang="en-US" smtClean="0"/>
              <a:t>‹#›</a:t>
            </a:fld>
            <a:endParaRPr lang="en-US"/>
          </a:p>
        </p:txBody>
      </p:sp>
      <p:sp>
        <p:nvSpPr>
          <p:cNvPr id="10" name="Footer Placeholder 9"/>
          <p:cNvSpPr>
            <a:spLocks noGrp="1"/>
          </p:cNvSpPr>
          <p:nvPr>
            <p:ph type="ftr" sz="quarter" idx="12"/>
          </p:nvPr>
        </p:nvSpPr>
        <p:spPr>
          <a:xfrm>
            <a:off x="1600200" y="6509004"/>
            <a:ext cx="3907464" cy="274320"/>
          </a:xfrm>
        </p:spPr>
        <p:txBody>
          <a:bodyPr vert="horz" rtlCol="0"/>
          <a:lstStyle>
            <a:extLst/>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ound Diagonal Corner Rectangle 6"/>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Footer Placeholder 2"/>
          <p:cNvSpPr>
            <a:spLocks noGrp="1"/>
          </p:cNvSpPr>
          <p:nvPr>
            <p:ph type="ftr" sz="quarter" idx="3"/>
          </p:nvPr>
        </p:nvSpPr>
        <p:spPr>
          <a:xfrm>
            <a:off x="1295400" y="6400800"/>
            <a:ext cx="4212264" cy="274320"/>
          </a:xfrm>
          <a:prstGeom prst="rect">
            <a:avLst/>
          </a:prstGeom>
        </p:spPr>
        <p:txBody>
          <a:bodyPr/>
          <a:lstStyle>
            <a:lvl1pPr algn="r" eaLnBrk="1" latinLnBrk="0" hangingPunct="1">
              <a:defRPr kumimoji="0" sz="1300">
                <a:solidFill>
                  <a:schemeClr val="bg2">
                    <a:tint val="60000"/>
                    <a:satMod val="155000"/>
                  </a:schemeClr>
                </a:solidFill>
              </a:defRPr>
            </a:lvl1pPr>
            <a:extLst/>
          </a:lstStyle>
          <a:p>
            <a:endParaRPr lang="en-US"/>
          </a:p>
        </p:txBody>
      </p:sp>
      <p:sp>
        <p:nvSpPr>
          <p:cNvPr id="14" name="Date Placeholder 13"/>
          <p:cNvSpPr>
            <a:spLocks noGrp="1"/>
          </p:cNvSpPr>
          <p:nvPr>
            <p:ph type="dt" sz="half" idx="2"/>
          </p:nvPr>
        </p:nvSpPr>
        <p:spPr>
          <a:xfrm>
            <a:off x="5562600" y="6400800"/>
            <a:ext cx="3002280" cy="274320"/>
          </a:xfrm>
          <a:prstGeom prst="rect">
            <a:avLst/>
          </a:prstGeom>
        </p:spPr>
        <p:txBody>
          <a:bodyPr/>
          <a:lstStyle>
            <a:lvl1pPr algn="l" eaLnBrk="1" latinLnBrk="0" hangingPunct="1">
              <a:defRPr kumimoji="0" sz="1300">
                <a:solidFill>
                  <a:schemeClr val="bg2">
                    <a:tint val="60000"/>
                    <a:satMod val="155000"/>
                  </a:schemeClr>
                </a:solidFill>
              </a:defRPr>
            </a:lvl1pPr>
            <a:extLst/>
          </a:lstStyle>
          <a:p>
            <a:fld id="{014E6E1E-8AF1-BD47-BC35-ED143BE77AAD}" type="datetimeFigureOut">
              <a:rPr lang="en-US" smtClean="0"/>
              <a:t>4/11/13</a:t>
            </a:fld>
            <a:endParaRPr lang="en-US"/>
          </a:p>
        </p:txBody>
      </p:sp>
      <p:sp>
        <p:nvSpPr>
          <p:cNvPr id="23" name="Slide Number Placeholder 22"/>
          <p:cNvSpPr>
            <a:spLocks noGrp="1"/>
          </p:cNvSpPr>
          <p:nvPr>
            <p:ph type="sldNum" sz="quarter" idx="4"/>
          </p:nvPr>
        </p:nvSpPr>
        <p:spPr>
          <a:xfrm>
            <a:off x="8638952" y="6514568"/>
            <a:ext cx="464288" cy="274320"/>
          </a:xfrm>
          <a:prstGeom prst="rect">
            <a:avLst/>
          </a:prstGeom>
        </p:spPr>
        <p:txBody>
          <a:bodyPr anchor="ctr"/>
          <a:lstStyle>
            <a:lvl1pPr algn="r" eaLnBrk="1" latinLnBrk="0" hangingPunct="1">
              <a:defRPr kumimoji="0" sz="1600">
                <a:solidFill>
                  <a:schemeClr val="tx2">
                    <a:shade val="90000"/>
                  </a:schemeClr>
                </a:solidFill>
                <a:effectLst/>
              </a:defRPr>
            </a:lvl1pPr>
            <a:extLst/>
          </a:lstStyle>
          <a:p>
            <a:fld id="{688D6B3A-EE0E-C541-A2CC-69B9658F646A}" type="slidenum">
              <a:rPr lang="en-US" smtClean="0"/>
              <a:t>‹#›</a:t>
            </a:fld>
            <a:endParaRPr lang="en-US"/>
          </a:p>
        </p:txBody>
      </p:sp>
      <p:sp>
        <p:nvSpPr>
          <p:cNvPr id="22" name="Title Placeholder 21"/>
          <p:cNvSpPr>
            <a:spLocks noGrp="1"/>
          </p:cNvSpPr>
          <p:nvPr>
            <p:ph type="title"/>
          </p:nvPr>
        </p:nvSpPr>
        <p:spPr>
          <a:xfrm>
            <a:off x="457200" y="253536"/>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extLst/>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46237"/>
            <a:ext cx="8229600" cy="4526280"/>
          </a:xfrm>
          <a:prstGeom prst="rect">
            <a:avLst/>
          </a:prstGeom>
        </p:spPr>
        <p:txBody>
          <a:bodyPr>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dk1" tx1="lt1" bg2="dk2" tx2="lt2" accent1="accent1" accent2="accent2" accent3="accent3" accent4="accent4" accent5="accent5" accent6="accent6" hlink="hlink" folHlink="folHlink"/>
  <p:sldLayoutIdLst>
    <p:sldLayoutId id="2147484062" r:id="rId1"/>
    <p:sldLayoutId id="2147484063" r:id="rId2"/>
    <p:sldLayoutId id="2147484064" r:id="rId3"/>
    <p:sldLayoutId id="2147484065" r:id="rId4"/>
    <p:sldLayoutId id="2147484066" r:id="rId5"/>
    <p:sldLayoutId id="2147484067" r:id="rId6"/>
    <p:sldLayoutId id="2147484068" r:id="rId7"/>
    <p:sldLayoutId id="2147484069" r:id="rId8"/>
    <p:sldLayoutId id="2147484070" r:id="rId9"/>
    <p:sldLayoutId id="2147484071" r:id="rId10"/>
    <p:sldLayoutId id="2147484072" r:id="rId11"/>
  </p:sldLayoutIdLst>
  <p:txStyles>
    <p:title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9.png"/><Relationship Id="rId1" Type="http://schemas.microsoft.com/office/2007/relationships/media" Target="../media/media3.MOV"/><Relationship Id="rId2" Type="http://schemas.openxmlformats.org/officeDocument/2006/relationships/video" Target="../media/media3.MOV"/></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0.png"/><Relationship Id="rId1" Type="http://schemas.microsoft.com/office/2007/relationships/media" Target="../media/media4.mov"/><Relationship Id="rId2" Type="http://schemas.openxmlformats.org/officeDocument/2006/relationships/video" Target="../media/media4.mov"/></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3.png"/><Relationship Id="rId1" Type="http://schemas.microsoft.com/office/2007/relationships/media" Target="../media/media5.mov"/><Relationship Id="rId2" Type="http://schemas.openxmlformats.org/officeDocument/2006/relationships/video" Target="../media/media5.mov"/></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4.png"/><Relationship Id="rId1" Type="http://schemas.microsoft.com/office/2007/relationships/media" Target="../media/media6.mov"/><Relationship Id="rId2" Type="http://schemas.openxmlformats.org/officeDocument/2006/relationships/video" Target="../media/media6.mov"/></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5.png"/><Relationship Id="rId1" Type="http://schemas.microsoft.com/office/2007/relationships/media" Target="../media/media7.mov"/><Relationship Id="rId2" Type="http://schemas.openxmlformats.org/officeDocument/2006/relationships/video" Target="../media/media7.mov"/></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png"/><Relationship Id="rId1" Type="http://schemas.microsoft.com/office/2007/relationships/media" Target="../media/media1.MOV"/><Relationship Id="rId2" Type="http://schemas.openxmlformats.org/officeDocument/2006/relationships/video" Target="../media/media1.MOV"/></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8.png"/><Relationship Id="rId1" Type="http://schemas.microsoft.com/office/2007/relationships/media" Target="../media/media2.mov"/><Relationship Id="rId2" Type="http://schemas.openxmlformats.org/officeDocument/2006/relationships/video" Target="../media/media2.mo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Interactive </a:t>
            </a:r>
            <a:br>
              <a:rPr lang="en-US" dirty="0" smtClean="0"/>
            </a:br>
            <a:r>
              <a:rPr lang="en-US" dirty="0" smtClean="0"/>
              <a:t>White Board</a:t>
            </a:r>
            <a:endParaRPr lang="en-US" dirty="0"/>
          </a:p>
        </p:txBody>
      </p:sp>
      <p:sp>
        <p:nvSpPr>
          <p:cNvPr id="3" name="Subtitle 2"/>
          <p:cNvSpPr>
            <a:spLocks noGrp="1"/>
          </p:cNvSpPr>
          <p:nvPr>
            <p:ph type="subTitle" idx="1"/>
          </p:nvPr>
        </p:nvSpPr>
        <p:spPr/>
        <p:txBody>
          <a:bodyPr/>
          <a:lstStyle/>
          <a:p>
            <a:r>
              <a:rPr lang="en-US" dirty="0" smtClean="0"/>
              <a:t>A Great Tool for Instrumental Music Classes</a:t>
            </a:r>
            <a:endParaRPr lang="en-US" dirty="0"/>
          </a:p>
        </p:txBody>
      </p:sp>
    </p:spTree>
    <p:extLst>
      <p:ext uri="{BB962C8B-B14F-4D97-AF65-F5344CB8AC3E}">
        <p14:creationId xmlns:p14="http://schemas.microsoft.com/office/powerpoint/2010/main" val="31325329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Students love playing some of the cool interactive music-learning games found on the Internet – </a:t>
            </a:r>
            <a:br>
              <a:rPr lang="en-US" sz="2800" dirty="0" smtClean="0"/>
            </a:br>
            <a:r>
              <a:rPr lang="en-US" sz="2800" dirty="0" smtClean="0"/>
              <a:t>like Staff Wars shown here. (video)</a:t>
            </a:r>
            <a:endParaRPr lang="en-US" sz="2800" dirty="0"/>
          </a:p>
        </p:txBody>
      </p:sp>
      <p:pic>
        <p:nvPicPr>
          <p:cNvPr id="4" name="Staff Wars on Smartboard.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55625" y="1646238"/>
            <a:ext cx="8034338" cy="4525962"/>
          </a:xfrm>
        </p:spPr>
      </p:pic>
    </p:spTree>
    <p:extLst>
      <p:ext uri="{BB962C8B-B14F-4D97-AF65-F5344CB8AC3E}">
        <p14:creationId xmlns:p14="http://schemas.microsoft.com/office/powerpoint/2010/main" val="119213249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10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The board is a very effective place to display an online timer to let students know when they should be in their seat and ready to play! (video)</a:t>
            </a:r>
            <a:endParaRPr lang="en-US" sz="2800" dirty="0"/>
          </a:p>
        </p:txBody>
      </p:sp>
      <p:pic>
        <p:nvPicPr>
          <p:cNvPr id="4" name="bomb  timer video.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50913" y="1646238"/>
            <a:ext cx="7242175" cy="4525962"/>
          </a:xfrm>
        </p:spPr>
      </p:pic>
    </p:spTree>
    <p:extLst>
      <p:ext uri="{BB962C8B-B14F-4D97-AF65-F5344CB8AC3E}">
        <p14:creationId xmlns:p14="http://schemas.microsoft.com/office/powerpoint/2010/main" val="1966258293"/>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30652"/>
            <a:ext cx="8229600" cy="1469349"/>
          </a:xfrm>
        </p:spPr>
        <p:txBody>
          <a:bodyPr>
            <a:normAutofit/>
          </a:bodyPr>
          <a:lstStyle/>
          <a:p>
            <a:pPr algn="l"/>
            <a:r>
              <a:rPr lang="en-US" sz="2800" dirty="0" smtClean="0"/>
              <a:t>Displaying a tuner on the board makes it easy to involve the whole class when working on tuning. (This is the tuner in the </a:t>
            </a:r>
            <a:r>
              <a:rPr lang="en-US" sz="2800" dirty="0" err="1" smtClean="0"/>
              <a:t>SmartMusic</a:t>
            </a:r>
            <a:r>
              <a:rPr lang="en-US" sz="2800" dirty="0" smtClean="0"/>
              <a:t> tools.)</a:t>
            </a:r>
            <a:endParaRPr lang="en-US" sz="2800" dirty="0"/>
          </a:p>
        </p:txBody>
      </p:sp>
      <p:pic>
        <p:nvPicPr>
          <p:cNvPr id="4" name="Content Placeholder 3" descr="Smartmusic tuner photo.tiff"/>
          <p:cNvPicPr>
            <a:picLocks noGrp="1" noChangeAspect="1"/>
          </p:cNvPicPr>
          <p:nvPr>
            <p:ph idx="1"/>
          </p:nvPr>
        </p:nvPicPr>
        <p:blipFill>
          <a:blip r:embed="rId2">
            <a:extLst>
              <a:ext uri="{28A0092B-C50C-407E-A947-70E740481C1C}">
                <a14:useLocalDpi xmlns:a14="http://schemas.microsoft.com/office/drawing/2010/main" val="0"/>
              </a:ext>
            </a:extLst>
          </a:blip>
          <a:srcRect t="14371" b="14371"/>
          <a:stretch>
            <a:fillRect/>
          </a:stretch>
        </p:blipFill>
        <p:spPr>
          <a:xfrm>
            <a:off x="457200" y="236538"/>
            <a:ext cx="8229600" cy="4632325"/>
          </a:xfrm>
        </p:spPr>
      </p:pic>
    </p:spTree>
    <p:extLst>
      <p:ext uri="{BB962C8B-B14F-4D97-AF65-F5344CB8AC3E}">
        <p14:creationId xmlns:p14="http://schemas.microsoft.com/office/powerpoint/2010/main" val="1663251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3536"/>
            <a:ext cx="8229600" cy="1265622"/>
          </a:xfrm>
        </p:spPr>
        <p:txBody>
          <a:bodyPr>
            <a:noAutofit/>
          </a:bodyPr>
          <a:lstStyle/>
          <a:p>
            <a:pPr algn="l"/>
            <a:r>
              <a:rPr lang="en-US" sz="2000" dirty="0" smtClean="0"/>
              <a:t>In addition to the tuner, using the metronome, click track and recording tools in </a:t>
            </a:r>
            <a:r>
              <a:rPr lang="en-US" sz="2000" dirty="0" err="1" smtClean="0"/>
              <a:t>SmartMusic</a:t>
            </a:r>
            <a:r>
              <a:rPr lang="en-US" sz="2000" dirty="0" smtClean="0"/>
              <a:t> is very handy since all commands can be done on-screen with the pen, or from somewhere else in the room with a tablet synced with the computer.</a:t>
            </a:r>
            <a:endParaRPr lang="en-US" sz="2000" dirty="0"/>
          </a:p>
        </p:txBody>
      </p:sp>
      <p:pic>
        <p:nvPicPr>
          <p:cNvPr id="6" name="Content Placeholder 5" descr="Smartmusic tools photo.tiff"/>
          <p:cNvPicPr>
            <a:picLocks noGrp="1" noChangeAspect="1"/>
          </p:cNvPicPr>
          <p:nvPr>
            <p:ph idx="1"/>
          </p:nvPr>
        </p:nvPicPr>
        <p:blipFill>
          <a:blip r:embed="rId2">
            <a:extLst>
              <a:ext uri="{28A0092B-C50C-407E-A947-70E740481C1C}">
                <a14:useLocalDpi xmlns:a14="http://schemas.microsoft.com/office/drawing/2010/main" val="0"/>
              </a:ext>
            </a:extLst>
          </a:blip>
          <a:srcRect l="7189" r="7189"/>
          <a:stretch>
            <a:fillRect/>
          </a:stretch>
        </p:blipFill>
        <p:spPr/>
      </p:pic>
    </p:spTree>
    <p:extLst>
      <p:ext uri="{BB962C8B-B14F-4D97-AF65-F5344CB8AC3E}">
        <p14:creationId xmlns:p14="http://schemas.microsoft.com/office/powerpoint/2010/main" val="10053142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373563"/>
            <a:ext cx="8229600" cy="5798954"/>
          </a:xfrm>
        </p:spPr>
        <p:txBody>
          <a:bodyPr>
            <a:normAutofit fontScale="92500"/>
          </a:bodyPr>
          <a:lstStyle/>
          <a:p>
            <a:pPr marL="0" indent="0">
              <a:buNone/>
            </a:pPr>
            <a:r>
              <a:rPr lang="en-US" dirty="0" smtClean="0"/>
              <a:t>The Promethean Board comes with the </a:t>
            </a:r>
            <a:r>
              <a:rPr lang="en-US" dirty="0" err="1" smtClean="0"/>
              <a:t>ActiveInspire</a:t>
            </a:r>
            <a:r>
              <a:rPr lang="en-US" dirty="0" smtClean="0"/>
              <a:t> software that controls the interactive board features as well as enables the computer and smart board to interact. </a:t>
            </a:r>
          </a:p>
          <a:p>
            <a:pPr marL="0" indent="0">
              <a:buNone/>
            </a:pPr>
            <a:endParaRPr lang="en-US" dirty="0"/>
          </a:p>
          <a:p>
            <a:pPr marL="0" indent="0">
              <a:buNone/>
            </a:pPr>
            <a:r>
              <a:rPr lang="en-US" dirty="0" smtClean="0"/>
              <a:t>The presentation application native to the board is called the “Flip Chart.” It is somewhat like </a:t>
            </a:r>
            <a:r>
              <a:rPr lang="en-US" dirty="0" err="1" smtClean="0"/>
              <a:t>Powerpoint</a:t>
            </a:r>
            <a:r>
              <a:rPr lang="en-US" dirty="0" smtClean="0"/>
              <a:t> in that it has pages like slides, except that all kinds of interactive features can be built into the presentation, allowing the teacher or students to manipulate objects on the screen.</a:t>
            </a:r>
            <a:endParaRPr lang="en-US" dirty="0"/>
          </a:p>
        </p:txBody>
      </p:sp>
    </p:spTree>
    <p:extLst>
      <p:ext uri="{BB962C8B-B14F-4D97-AF65-F5344CB8AC3E}">
        <p14:creationId xmlns:p14="http://schemas.microsoft.com/office/powerpoint/2010/main" val="38490494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117818"/>
            <a:ext cx="8229600" cy="1431991"/>
          </a:xfrm>
        </p:spPr>
        <p:txBody>
          <a:bodyPr>
            <a:normAutofit fontScale="90000"/>
          </a:bodyPr>
          <a:lstStyle/>
          <a:p>
            <a:r>
              <a:rPr lang="en-US" sz="2400" dirty="0" smtClean="0"/>
              <a:t>This Flip Chart, called Rhythm Builder, is an example of the type of teacher-made resource that can be created for the </a:t>
            </a:r>
            <a:r>
              <a:rPr lang="en-US" sz="2400" dirty="0" err="1" smtClean="0"/>
              <a:t>Activeboard</a:t>
            </a:r>
            <a:r>
              <a:rPr lang="en-US" sz="2400" dirty="0" smtClean="0"/>
              <a:t>. This one was downloaded from the Promethean Planet website. (video)</a:t>
            </a:r>
            <a:endParaRPr lang="en-US" sz="2400" dirty="0"/>
          </a:p>
        </p:txBody>
      </p:sp>
      <p:pic>
        <p:nvPicPr>
          <p:cNvPr id="4" name="rhythm builder screenshot movie.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00113" y="254000"/>
            <a:ext cx="7343775" cy="4390637"/>
          </a:xfrm>
        </p:spPr>
      </p:pic>
    </p:spTree>
    <p:extLst>
      <p:ext uri="{BB962C8B-B14F-4D97-AF65-F5344CB8AC3E}">
        <p14:creationId xmlns:p14="http://schemas.microsoft.com/office/powerpoint/2010/main" val="196757099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dirty="0" smtClean="0"/>
              <a:t>The web cam added to our board set up allows us to use video calling technology with a huge display for all students to see. Recently, Dr. Barbara McLain, from the University of Hawaii, led a rehearsal with the Freedom 8</a:t>
            </a:r>
            <a:r>
              <a:rPr lang="en-US" sz="2000" baseline="30000" dirty="0" smtClean="0"/>
              <a:t>th</a:t>
            </a:r>
            <a:r>
              <a:rPr lang="en-US" sz="2000" dirty="0" smtClean="0"/>
              <a:t> Grade Band via Skype.  (video)</a:t>
            </a:r>
            <a:endParaRPr lang="en-US" sz="2000" dirty="0"/>
          </a:p>
        </p:txBody>
      </p:sp>
      <p:pic>
        <p:nvPicPr>
          <p:cNvPr id="6" name="video-Skype clinic with McLain.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55625" y="1646238"/>
            <a:ext cx="8034338" cy="4525962"/>
          </a:xfrm>
        </p:spPr>
      </p:pic>
    </p:spTree>
    <p:extLst>
      <p:ext uri="{BB962C8B-B14F-4D97-AF65-F5344CB8AC3E}">
        <p14:creationId xmlns:p14="http://schemas.microsoft.com/office/powerpoint/2010/main" val="1650580428"/>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05749"/>
            <a:ext cx="8229600" cy="1556513"/>
          </a:xfrm>
        </p:spPr>
        <p:txBody>
          <a:bodyPr>
            <a:noAutofit/>
          </a:bodyPr>
          <a:lstStyle/>
          <a:p>
            <a:pPr algn="l"/>
            <a:r>
              <a:rPr lang="en-US" sz="2000" dirty="0" smtClean="0"/>
              <a:t>FLASHTRAX is another great application for the board. (Rhythm reading system DVD, by Randy Box.) It is great to be able to pause the DVD on a particular measure and have a student write in the counts underneath when a problem rhythm comes up. (video)</a:t>
            </a:r>
            <a:endParaRPr lang="en-US" sz="2000" dirty="0"/>
          </a:p>
        </p:txBody>
      </p:sp>
      <p:pic>
        <p:nvPicPr>
          <p:cNvPr id="4" name="flashtrax video.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71500" y="298450"/>
            <a:ext cx="8002588" cy="4508500"/>
          </a:xfrm>
        </p:spPr>
      </p:pic>
    </p:spTree>
    <p:extLst>
      <p:ext uri="{BB962C8B-B14F-4D97-AF65-F5344CB8AC3E}">
        <p14:creationId xmlns:p14="http://schemas.microsoft.com/office/powerpoint/2010/main" val="3418652411"/>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3536"/>
            <a:ext cx="8229600" cy="431330"/>
          </a:xfrm>
        </p:spPr>
        <p:txBody>
          <a:bodyPr>
            <a:normAutofit fontScale="90000"/>
          </a:bodyPr>
          <a:lstStyle/>
          <a:p>
            <a:endParaRPr lang="en-US" dirty="0"/>
          </a:p>
        </p:txBody>
      </p:sp>
      <p:sp>
        <p:nvSpPr>
          <p:cNvPr id="3" name="Content Placeholder 2"/>
          <p:cNvSpPr>
            <a:spLocks noGrp="1"/>
          </p:cNvSpPr>
          <p:nvPr>
            <p:ph idx="1"/>
          </p:nvPr>
        </p:nvSpPr>
        <p:spPr>
          <a:xfrm>
            <a:off x="457200" y="386015"/>
            <a:ext cx="8229600" cy="5786502"/>
          </a:xfrm>
        </p:spPr>
        <p:txBody>
          <a:bodyPr>
            <a:normAutofit fontScale="70000" lnSpcReduction="20000"/>
          </a:bodyPr>
          <a:lstStyle/>
          <a:p>
            <a:pPr marL="0" indent="0">
              <a:buNone/>
            </a:pPr>
            <a:r>
              <a:rPr lang="en-US" dirty="0" smtClean="0"/>
              <a:t>In our school, all academic teachers have the same </a:t>
            </a:r>
            <a:r>
              <a:rPr lang="en-US" dirty="0" err="1" smtClean="0"/>
              <a:t>Promethan</a:t>
            </a:r>
            <a:r>
              <a:rPr lang="en-US" dirty="0" smtClean="0"/>
              <a:t> board that we have in the band room. Many of them also have a clicker system that goes with the board and that allows students to “vote” an answer when this feature is incorporated into a flip chart. In addition, some teachers have a separate tablet that goes with the board which mirrors their computer screen and allows them to control the board from anywhere in the room. (I intend to use the </a:t>
            </a:r>
            <a:r>
              <a:rPr lang="en-US" dirty="0" err="1" smtClean="0"/>
              <a:t>iPad</a:t>
            </a:r>
            <a:r>
              <a:rPr lang="en-US" dirty="0" smtClean="0"/>
              <a:t> app “</a:t>
            </a:r>
            <a:r>
              <a:rPr lang="en-US" dirty="0" err="1" smtClean="0"/>
              <a:t>Splashtop</a:t>
            </a:r>
            <a:r>
              <a:rPr lang="en-US" dirty="0" smtClean="0"/>
              <a:t> 2” which does the same thing – just as soon as my tech department unblocks the </a:t>
            </a:r>
            <a:r>
              <a:rPr lang="en-US" dirty="0" err="1" smtClean="0"/>
              <a:t>Splashtop</a:t>
            </a:r>
            <a:r>
              <a:rPr lang="en-US" dirty="0" smtClean="0"/>
              <a:t> website on our internet filters.)</a:t>
            </a:r>
          </a:p>
          <a:p>
            <a:pPr marL="0" indent="0">
              <a:buNone/>
            </a:pPr>
            <a:endParaRPr lang="en-US" dirty="0"/>
          </a:p>
          <a:p>
            <a:pPr marL="0" indent="0">
              <a:buNone/>
            </a:pPr>
            <a:r>
              <a:rPr lang="en-US" dirty="0" smtClean="0"/>
              <a:t>At this point, we have had our board only about four months and have barely scratched the surface of implementing its use into our classes. Particularly, I am looking forward to having time to learn to design and implement my own interactive flip charts. In the meantime, I would love to learn from other music teachers in TN who are using interactive white boards in their instrumental music classes!</a:t>
            </a:r>
          </a:p>
          <a:p>
            <a:pPr marL="0" indent="0">
              <a:buNone/>
            </a:pPr>
            <a:endParaRPr lang="en-US" dirty="0"/>
          </a:p>
          <a:p>
            <a:pPr marL="0" indent="0">
              <a:buNone/>
            </a:pPr>
            <a:r>
              <a:rPr lang="en-US" dirty="0" smtClean="0"/>
              <a:t>Carole S. Grooms – April 2013</a:t>
            </a:r>
            <a:endParaRPr lang="en-US" dirty="0"/>
          </a:p>
        </p:txBody>
      </p:sp>
    </p:spTree>
    <p:extLst>
      <p:ext uri="{BB962C8B-B14F-4D97-AF65-F5344CB8AC3E}">
        <p14:creationId xmlns:p14="http://schemas.microsoft.com/office/powerpoint/2010/main" val="5463168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182950"/>
            <a:ext cx="8229600" cy="5014471"/>
          </a:xfrm>
        </p:spPr>
        <p:txBody>
          <a:bodyPr>
            <a:normAutofit/>
          </a:bodyPr>
          <a:lstStyle/>
          <a:p>
            <a:pPr marL="0" indent="0">
              <a:buNone/>
            </a:pPr>
            <a:r>
              <a:rPr lang="en-US" dirty="0" smtClean="0"/>
              <a:t>Carole Smith Grooms</a:t>
            </a:r>
          </a:p>
          <a:p>
            <a:pPr marL="0" indent="0">
              <a:buNone/>
            </a:pPr>
            <a:r>
              <a:rPr lang="en-US" dirty="0" smtClean="0"/>
              <a:t>Freedom Middle School</a:t>
            </a:r>
          </a:p>
          <a:p>
            <a:pPr marL="0" indent="0">
              <a:buNone/>
            </a:pPr>
            <a:r>
              <a:rPr lang="en-US" dirty="0" smtClean="0"/>
              <a:t>Franklin, TN</a:t>
            </a:r>
          </a:p>
          <a:p>
            <a:pPr marL="0" indent="0">
              <a:buNone/>
            </a:pPr>
            <a:r>
              <a:rPr lang="en-US" dirty="0" smtClean="0"/>
              <a:t>Band and Strings, grades 7 &amp; 8</a:t>
            </a:r>
          </a:p>
          <a:p>
            <a:pPr marL="0" indent="0">
              <a:buNone/>
            </a:pPr>
            <a:endParaRPr lang="en-US" dirty="0"/>
          </a:p>
          <a:p>
            <a:pPr marL="0" indent="0">
              <a:buNone/>
            </a:pPr>
            <a:r>
              <a:rPr lang="en-US" sz="2000" dirty="0" smtClean="0"/>
              <a:t>The interactive white board in the Freedom Middle School band room was installed in December of 2012. We have just begun to implement its many possible uses in instrumental music classes!</a:t>
            </a:r>
          </a:p>
          <a:p>
            <a:pPr marL="0" indent="0">
              <a:buNone/>
            </a:pPr>
            <a:endParaRPr lang="en-US" sz="2000" dirty="0"/>
          </a:p>
          <a:p>
            <a:pPr marL="0" indent="0">
              <a:buNone/>
            </a:pPr>
            <a:r>
              <a:rPr lang="en-US" sz="2000" dirty="0" smtClean="0"/>
              <a:t>There are several commonly used brands of interactive white boards, Promethean and </a:t>
            </a:r>
            <a:r>
              <a:rPr lang="en-US" sz="2000" dirty="0" err="1" smtClean="0"/>
              <a:t>SmartBoard</a:t>
            </a:r>
            <a:r>
              <a:rPr lang="en-US" sz="2000" dirty="0" smtClean="0"/>
              <a:t>, being just two of them. Some have touch-screen technology; ours does not.</a:t>
            </a:r>
          </a:p>
          <a:p>
            <a:pPr marL="0" indent="0">
              <a:buNone/>
            </a:pPr>
            <a:endParaRPr lang="en-US" dirty="0"/>
          </a:p>
        </p:txBody>
      </p:sp>
    </p:spTree>
    <p:extLst>
      <p:ext uri="{BB962C8B-B14F-4D97-AF65-F5344CB8AC3E}">
        <p14:creationId xmlns:p14="http://schemas.microsoft.com/office/powerpoint/2010/main" val="36352772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mn-lt"/>
              </a:rPr>
              <a:t>Freedom Middle School</a:t>
            </a:r>
            <a:br>
              <a:rPr lang="en-US" dirty="0" smtClean="0">
                <a:latin typeface="+mn-lt"/>
              </a:rPr>
            </a:br>
            <a:r>
              <a:rPr lang="en-US" sz="3600" dirty="0" smtClean="0">
                <a:latin typeface="+mn-lt"/>
              </a:rPr>
              <a:t>Promethean </a:t>
            </a:r>
            <a:r>
              <a:rPr lang="en-US" sz="3600" dirty="0" err="1" smtClean="0">
                <a:latin typeface="+mn-lt"/>
              </a:rPr>
              <a:t>Activeboard</a:t>
            </a:r>
            <a:r>
              <a:rPr lang="en-US" sz="3600" dirty="0" smtClean="0">
                <a:latin typeface="+mn-lt"/>
              </a:rPr>
              <a:t> Pro 300</a:t>
            </a:r>
            <a:endParaRPr lang="en-US" sz="3600" dirty="0">
              <a:latin typeface="+mn-lt"/>
            </a:endParaRPr>
          </a:p>
        </p:txBody>
      </p:sp>
      <p:pic>
        <p:nvPicPr>
          <p:cNvPr id="4" name="Content Placeholder 3" descr="smbd photo 1.JPG"/>
          <p:cNvPicPr>
            <a:picLocks noGrp="1" noChangeAspect="1"/>
          </p:cNvPicPr>
          <p:nvPr>
            <p:ph idx="1"/>
          </p:nvPr>
        </p:nvPicPr>
        <p:blipFill rotWithShape="1">
          <a:blip r:embed="rId2">
            <a:extLst>
              <a:ext uri="{28A0092B-C50C-407E-A947-70E740481C1C}">
                <a14:useLocalDpi xmlns:a14="http://schemas.microsoft.com/office/drawing/2010/main" val="0"/>
              </a:ext>
            </a:extLst>
          </a:blip>
          <a:srcRect t="12603" b="12603"/>
          <a:stretch/>
        </p:blipFill>
        <p:spPr>
          <a:xfrm rot="10800000">
            <a:off x="457200" y="1767437"/>
            <a:ext cx="8229600" cy="4616450"/>
          </a:xfrm>
        </p:spPr>
      </p:pic>
    </p:spTree>
    <p:extLst>
      <p:ext uri="{BB962C8B-B14F-4D97-AF65-F5344CB8AC3E}">
        <p14:creationId xmlns:p14="http://schemas.microsoft.com/office/powerpoint/2010/main" val="26980166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dirty="0" smtClean="0"/>
              <a:t>The board includes the short throw LCD projector.</a:t>
            </a:r>
            <a:br>
              <a:rPr lang="en-US" sz="2000" dirty="0" smtClean="0"/>
            </a:br>
            <a:r>
              <a:rPr lang="en-US" sz="2000" dirty="0" smtClean="0"/>
              <a:t>Ours is used with an iMac and Elmo document camera.</a:t>
            </a:r>
            <a:br>
              <a:rPr lang="en-US" sz="2000" dirty="0" smtClean="0"/>
            </a:br>
            <a:r>
              <a:rPr lang="en-US" sz="2000" dirty="0" smtClean="0"/>
              <a:t>We have added an external Snowball </a:t>
            </a:r>
            <a:r>
              <a:rPr lang="en-US" sz="2000" dirty="0" err="1" smtClean="0"/>
              <a:t>mic</a:t>
            </a:r>
            <a:r>
              <a:rPr lang="en-US" sz="2000" dirty="0" smtClean="0"/>
              <a:t> and a web-cam. The board has two interactive pens which work much like a computer mouse. </a:t>
            </a:r>
            <a:endParaRPr lang="en-US" sz="2000" dirty="0"/>
          </a:p>
        </p:txBody>
      </p:sp>
      <p:pic>
        <p:nvPicPr>
          <p:cNvPr id="4" name="Content Placeholder 3" descr="smbd photo 2.JP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a:xfrm rot="10800000">
            <a:off x="457200" y="1646237"/>
            <a:ext cx="8229600" cy="4526280"/>
          </a:xfrm>
        </p:spPr>
      </p:pic>
    </p:spTree>
    <p:extLst>
      <p:ext uri="{BB962C8B-B14F-4D97-AF65-F5344CB8AC3E}">
        <p14:creationId xmlns:p14="http://schemas.microsoft.com/office/powerpoint/2010/main" val="6740977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000" dirty="0" smtClean="0"/>
              <a:t>Since we are enthusiastic </a:t>
            </a:r>
            <a:r>
              <a:rPr lang="en-US" sz="2000" dirty="0" err="1" smtClean="0"/>
              <a:t>SmartMusic</a:t>
            </a:r>
            <a:r>
              <a:rPr lang="en-US" sz="2000" dirty="0" smtClean="0"/>
              <a:t> users, playing with </a:t>
            </a:r>
            <a:r>
              <a:rPr lang="en-US" sz="2000" dirty="0" err="1" smtClean="0"/>
              <a:t>SmartMusic</a:t>
            </a:r>
            <a:r>
              <a:rPr lang="en-US" sz="2000" dirty="0" smtClean="0"/>
              <a:t> on the board was a great place to start. </a:t>
            </a:r>
            <a:br>
              <a:rPr lang="en-US" sz="2000" dirty="0" smtClean="0"/>
            </a:br>
            <a:r>
              <a:rPr lang="en-US" sz="2000" dirty="0" smtClean="0"/>
              <a:t>The board’s speakers are adequate for smaller classes to play with the recorded accompaniment. (video) </a:t>
            </a:r>
            <a:endParaRPr lang="en-US" sz="2000" dirty="0"/>
          </a:p>
        </p:txBody>
      </p:sp>
      <p:pic>
        <p:nvPicPr>
          <p:cNvPr id="4" name="Smartmusic with Smartboard.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55625" y="1646238"/>
            <a:ext cx="8034338" cy="4525962"/>
          </a:xfrm>
        </p:spPr>
      </p:pic>
    </p:spTree>
    <p:extLst>
      <p:ext uri="{BB962C8B-B14F-4D97-AF65-F5344CB8AC3E}">
        <p14:creationId xmlns:p14="http://schemas.microsoft.com/office/powerpoint/2010/main" val="390772208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53535"/>
            <a:ext cx="5071223" cy="6134397"/>
          </a:xfrm>
        </p:spPr>
        <p:txBody>
          <a:bodyPr>
            <a:normAutofit fontScale="90000"/>
          </a:bodyPr>
          <a:lstStyle/>
          <a:p>
            <a:r>
              <a:rPr lang="en-US" sz="2400" dirty="0"/>
              <a:t>One of the most useful features of the interactive whiteboard is the ability to annotate, or write, on the screen, right over the display</a:t>
            </a:r>
            <a:r>
              <a:rPr lang="en-US" sz="2400" dirty="0" smtClean="0"/>
              <a:t>. The menu shown here includes the basic commands. You can choose color and  line thickness as well as other tools. When finished, the circular red arrows icon resets the page so you can start again. You can also write over the plain white background, in the same manner you would use a marker board, but you “erase” the screen with the reset </a:t>
            </a:r>
            <a:r>
              <a:rPr lang="en-US" sz="2400" dirty="0" err="1" smtClean="0"/>
              <a:t>butoon</a:t>
            </a:r>
            <a:r>
              <a:rPr lang="en-US" sz="2400" dirty="0" smtClean="0"/>
              <a:t>. No mess – and fast! The display can be saved as a file for later reference.</a:t>
            </a:r>
            <a:r>
              <a:rPr lang="en-US" sz="2400" dirty="0"/>
              <a:t/>
            </a:r>
            <a:br>
              <a:rPr lang="en-US" sz="2400" dirty="0"/>
            </a:br>
            <a:endParaRPr lang="en-US" sz="2400" dirty="0"/>
          </a:p>
        </p:txBody>
      </p:sp>
      <p:pic>
        <p:nvPicPr>
          <p:cNvPr id="4" name="Content Placeholder 3" descr="promethan board menu.tiff"/>
          <p:cNvPicPr>
            <a:picLocks noGrp="1" noChangeAspect="1"/>
          </p:cNvPicPr>
          <p:nvPr>
            <p:ph idx="1"/>
          </p:nvPr>
        </p:nvPicPr>
        <p:blipFill>
          <a:blip r:embed="rId2">
            <a:extLst>
              <a:ext uri="{28A0092B-C50C-407E-A947-70E740481C1C}">
                <a14:useLocalDpi xmlns:a14="http://schemas.microsoft.com/office/drawing/2010/main" val="0"/>
              </a:ext>
            </a:extLst>
          </a:blip>
          <a:srcRect l="-18531" r="-18531"/>
          <a:stretch>
            <a:fillRect/>
          </a:stretch>
        </p:blipFill>
        <p:spPr>
          <a:xfrm>
            <a:off x="5267325" y="411163"/>
            <a:ext cx="3419475" cy="5761037"/>
          </a:xfrm>
        </p:spPr>
      </p:pic>
    </p:spTree>
    <p:extLst>
      <p:ext uri="{BB962C8B-B14F-4D97-AF65-F5344CB8AC3E}">
        <p14:creationId xmlns:p14="http://schemas.microsoft.com/office/powerpoint/2010/main" val="7026930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Here a student writes the beat counts underneath a line from his method book that is open in </a:t>
            </a:r>
            <a:r>
              <a:rPr lang="en-US" sz="2800" dirty="0" err="1" smtClean="0"/>
              <a:t>SmartMusic</a:t>
            </a:r>
            <a:r>
              <a:rPr lang="en-US" sz="2800" dirty="0" smtClean="0"/>
              <a:t>.</a:t>
            </a:r>
            <a:endParaRPr lang="en-US" sz="2800" dirty="0"/>
          </a:p>
        </p:txBody>
      </p:sp>
      <p:pic>
        <p:nvPicPr>
          <p:cNvPr id="6" name="Content Placeholder 5" descr="photo-annotating at smartboard.jpg"/>
          <p:cNvPicPr>
            <a:picLocks noGrp="1" noChangeAspect="1"/>
          </p:cNvPicPr>
          <p:nvPr>
            <p:ph idx="1"/>
          </p:nvPr>
        </p:nvPicPr>
        <p:blipFill>
          <a:blip r:embed="rId2">
            <a:extLst>
              <a:ext uri="{28A0092B-C50C-407E-A947-70E740481C1C}">
                <a14:useLocalDpi xmlns:a14="http://schemas.microsoft.com/office/drawing/2010/main" val="0"/>
              </a:ext>
            </a:extLst>
          </a:blip>
          <a:srcRect t="13336" b="13336"/>
          <a:stretch>
            <a:fillRect/>
          </a:stretch>
        </p:blipFill>
        <p:spPr/>
      </p:pic>
    </p:spTree>
    <p:extLst>
      <p:ext uri="{BB962C8B-B14F-4D97-AF65-F5344CB8AC3E}">
        <p14:creationId xmlns:p14="http://schemas.microsoft.com/office/powerpoint/2010/main" val="8024369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60051"/>
            <a:ext cx="8229600" cy="1143000"/>
          </a:xfrm>
        </p:spPr>
        <p:txBody>
          <a:bodyPr>
            <a:normAutofit fontScale="90000"/>
          </a:bodyPr>
          <a:lstStyle/>
          <a:p>
            <a:r>
              <a:rPr lang="en-US" sz="2400" dirty="0" smtClean="0"/>
              <a:t>Here a student writes the corresponding 2/4 rhythm under a selection in 2/2 as the group reviews cut time. The music displayed is a selection being prepared for concert and is open in </a:t>
            </a:r>
            <a:r>
              <a:rPr lang="en-US" sz="2400" dirty="0" err="1" smtClean="0"/>
              <a:t>SmartMusic</a:t>
            </a:r>
            <a:r>
              <a:rPr lang="en-US" sz="2400" dirty="0" smtClean="0"/>
              <a:t> to the violin 1 part. </a:t>
            </a:r>
            <a:endParaRPr lang="en-US" sz="2400" dirty="0"/>
          </a:p>
        </p:txBody>
      </p:sp>
      <p:pic>
        <p:nvPicPr>
          <p:cNvPr id="4" name="Content Placeholder 3" descr="smbd counts on smartmusic.JPG"/>
          <p:cNvPicPr>
            <a:picLocks noGrp="1" noChangeAspect="1"/>
          </p:cNvPicPr>
          <p:nvPr>
            <p:ph idx="1"/>
          </p:nvPr>
        </p:nvPicPr>
        <p:blipFill>
          <a:blip r:embed="rId2">
            <a:extLst>
              <a:ext uri="{28A0092B-C50C-407E-A947-70E740481C1C}">
                <a14:useLocalDpi xmlns:a14="http://schemas.microsoft.com/office/drawing/2010/main" val="0"/>
              </a:ext>
            </a:extLst>
          </a:blip>
          <a:srcRect t="13117" b="13117"/>
          <a:stretch>
            <a:fillRect/>
          </a:stretch>
        </p:blipFill>
        <p:spPr>
          <a:xfrm>
            <a:off x="457200" y="254000"/>
            <a:ext cx="8229600" cy="4552950"/>
          </a:xfrm>
        </p:spPr>
      </p:pic>
    </p:spTree>
    <p:extLst>
      <p:ext uri="{BB962C8B-B14F-4D97-AF65-F5344CB8AC3E}">
        <p14:creationId xmlns:p14="http://schemas.microsoft.com/office/powerpoint/2010/main" val="42092486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The Elmo document camera is handy for displaying a score to the class. You can use the pen tool to mark details or point out parts within the score. (video) </a:t>
            </a:r>
            <a:endParaRPr lang="en-US" sz="2800" dirty="0"/>
          </a:p>
        </p:txBody>
      </p:sp>
      <p:pic>
        <p:nvPicPr>
          <p:cNvPr id="4" name="elmo smbd demo.mo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55625" y="1646238"/>
            <a:ext cx="8034338" cy="4525962"/>
          </a:xfrm>
        </p:spPr>
      </p:pic>
    </p:spTree>
    <p:extLst>
      <p:ext uri="{BB962C8B-B14F-4D97-AF65-F5344CB8AC3E}">
        <p14:creationId xmlns:p14="http://schemas.microsoft.com/office/powerpoint/2010/main" val="134243414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oundry">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Foundry">
      <a:majorFont>
        <a:latin typeface="Rockwell"/>
        <a:ea typeface=""/>
        <a:cs typeface=""/>
        <a:font script="Grek" typeface="Cambria"/>
        <a:font script="Cyrl" typeface="Cambria"/>
        <a:font script="Jpan" typeface="ＭＳ 明朝"/>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ＭＳ 明朝"/>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Foundry.thmx</Template>
  <TotalTime>2447</TotalTime>
  <Words>895</Words>
  <Application>Microsoft Macintosh PowerPoint</Application>
  <PresentationFormat>On-screen Show (4:3)</PresentationFormat>
  <Paragraphs>32</Paragraphs>
  <Slides>18</Slides>
  <Notes>0</Notes>
  <HiddenSlides>0</HiddenSlides>
  <MMClips>7</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Foundry</vt:lpstr>
      <vt:lpstr>The Interactive  White Board</vt:lpstr>
      <vt:lpstr>PowerPoint Presentation</vt:lpstr>
      <vt:lpstr>Freedom Middle School Promethean Activeboard Pro 300</vt:lpstr>
      <vt:lpstr>The board includes the short throw LCD projector. Ours is used with an iMac and Elmo document camera. We have added an external Snowball mic and a web-cam. The board has two interactive pens which work much like a computer mouse. </vt:lpstr>
      <vt:lpstr>Since we are enthusiastic SmartMusic users, playing with SmartMusic on the board was a great place to start.  The board’s speakers are adequate for smaller classes to play with the recorded accompaniment. (video) </vt:lpstr>
      <vt:lpstr>One of the most useful features of the interactive whiteboard is the ability to annotate, or write, on the screen, right over the display. The menu shown here includes the basic commands. You can choose color and  line thickness as well as other tools. When finished, the circular red arrows icon resets the page so you can start again. You can also write over the plain white background, in the same manner you would use a marker board, but you “erase” the screen with the reset butoon. No mess – and fast! The display can be saved as a file for later reference. </vt:lpstr>
      <vt:lpstr>Here a student writes the beat counts underneath a line from his method book that is open in SmartMusic.</vt:lpstr>
      <vt:lpstr>Here a student writes the corresponding 2/4 rhythm under a selection in 2/2 as the group reviews cut time. The music displayed is a selection being prepared for concert and is open in SmartMusic to the violin 1 part. </vt:lpstr>
      <vt:lpstr>The Elmo document camera is handy for displaying a score to the class. You can use the pen tool to mark details or point out parts within the score. (video) </vt:lpstr>
      <vt:lpstr>Students love playing some of the cool interactive music-learning games found on the Internet –  like Staff Wars shown here. (video)</vt:lpstr>
      <vt:lpstr>The board is a very effective place to display an online timer to let students know when they should be in their seat and ready to play! (video)</vt:lpstr>
      <vt:lpstr>Displaying a tuner on the board makes it easy to involve the whole class when working on tuning. (This is the tuner in the SmartMusic tools.)</vt:lpstr>
      <vt:lpstr>In addition to the tuner, using the metronome, click track and recording tools in SmartMusic is very handy since all commands can be done on-screen with the pen, or from somewhere else in the room with a tablet synced with the computer.</vt:lpstr>
      <vt:lpstr>PowerPoint Presentation</vt:lpstr>
      <vt:lpstr>This Flip Chart, called Rhythm Builder, is an example of the type of teacher-made resource that can be created for the Activeboard. This one was downloaded from the Promethean Planet website. (video)</vt:lpstr>
      <vt:lpstr>The web cam added to our board set up allows us to use video calling technology with a huge display for all students to see. Recently, Dr. Barbara McLain, from the University of Hawaii, led a rehearsal with the Freedom 8th Grade Band via Skype.  (video)</vt:lpstr>
      <vt:lpstr>FLASHTRAX is another great application for the board. (Rhythm reading system DVD, by Randy Box.) It is great to be able to pause the DVD on a particular measure and have a student write in the counts underneath when a problem rhythm comes up. (video)</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Interactive  White Board</dc:title>
  <dc:creator>teacher</dc:creator>
  <cp:lastModifiedBy>teacher</cp:lastModifiedBy>
  <cp:revision>13</cp:revision>
  <dcterms:created xsi:type="dcterms:W3CDTF">2013-04-10T02:59:27Z</dcterms:created>
  <dcterms:modified xsi:type="dcterms:W3CDTF">2013-04-11T20:03:35Z</dcterms:modified>
</cp:coreProperties>
</file>